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4"/>
  </p:notesMasterIdLst>
  <p:sldIdLst>
    <p:sldId id="257" r:id="rId2"/>
    <p:sldId id="372" r:id="rId3"/>
    <p:sldId id="364" r:id="rId4"/>
    <p:sldId id="332" r:id="rId5"/>
    <p:sldId id="357" r:id="rId6"/>
    <p:sldId id="333" r:id="rId7"/>
    <p:sldId id="367" r:id="rId8"/>
    <p:sldId id="336" r:id="rId9"/>
    <p:sldId id="335" r:id="rId10"/>
    <p:sldId id="369" r:id="rId11"/>
    <p:sldId id="370" r:id="rId12"/>
    <p:sldId id="374" r:id="rId13"/>
    <p:sldId id="373" r:id="rId14"/>
    <p:sldId id="405" r:id="rId15"/>
    <p:sldId id="375" r:id="rId16"/>
    <p:sldId id="379" r:id="rId17"/>
    <p:sldId id="377" r:id="rId18"/>
    <p:sldId id="376" r:id="rId19"/>
    <p:sldId id="359" r:id="rId20"/>
    <p:sldId id="408" r:id="rId21"/>
    <p:sldId id="360" r:id="rId22"/>
    <p:sldId id="386" r:id="rId23"/>
    <p:sldId id="361" r:id="rId24"/>
    <p:sldId id="385" r:id="rId25"/>
    <p:sldId id="403" r:id="rId26"/>
    <p:sldId id="410" r:id="rId27"/>
    <p:sldId id="384" r:id="rId28"/>
    <p:sldId id="383" r:id="rId29"/>
    <p:sldId id="411" r:id="rId30"/>
    <p:sldId id="345" r:id="rId31"/>
    <p:sldId id="348" r:id="rId32"/>
    <p:sldId id="37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5" autoAdjust="0"/>
    <p:restoredTop sz="93143" autoAdjust="0"/>
  </p:normalViewPr>
  <p:slideViewPr>
    <p:cSldViewPr>
      <p:cViewPr varScale="1">
        <p:scale>
          <a:sx n="108" d="100"/>
          <a:sy n="108" d="100"/>
        </p:scale>
        <p:origin x="171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D6364-0CCA-408F-AC96-FD2CAB09F4C5}" type="datetimeFigureOut">
              <a:rPr lang="en-US" smtClean="0"/>
              <a:t>9/2/2015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0AFCD-070E-47C9-9495-8554D9828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11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A73C1-C102-4AB9-A07E-8B26D477E3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47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Franklin Management</a:t>
            </a:r>
            <a:r>
              <a:rPr lang="en-US" baseline="0" dirty="0" smtClean="0"/>
              <a:t> – Cash Pay Case Study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HCA – AMSI Integration / Student Housing Case Study</a:t>
            </a:r>
          </a:p>
          <a:p>
            <a:endParaRPr lang="en-US" dirty="0" smtClean="0"/>
          </a:p>
          <a:p>
            <a:r>
              <a:rPr lang="en-US" dirty="0" err="1" smtClean="0"/>
              <a:t>Perrel</a:t>
            </a:r>
            <a:r>
              <a:rPr lang="en-US" dirty="0" smtClean="0"/>
              <a:t> Management Company - 1800 multifamily client using Property Boss</a:t>
            </a:r>
          </a:p>
          <a:p>
            <a:r>
              <a:rPr lang="en-US" dirty="0" smtClean="0"/>
              <a:t>Came to </a:t>
            </a:r>
            <a:r>
              <a:rPr lang="en-US" dirty="0" err="1" smtClean="0"/>
              <a:t>PayLease</a:t>
            </a:r>
            <a:r>
              <a:rPr lang="en-US" dirty="0" smtClean="0"/>
              <a:t> from another provider (</a:t>
            </a:r>
            <a:r>
              <a:rPr lang="en-US" dirty="0" err="1" smtClean="0"/>
              <a:t>PayPros</a:t>
            </a:r>
            <a:r>
              <a:rPr lang="en-US" dirty="0" smtClean="0"/>
              <a:t>); Focus is on our pricing and reporting features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AFCD-070E-47C9-9495-8554D9828D3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73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683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Contact Us Form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YTD Inbound Forms - 230 Viable Leads / 107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Created (90,416 units added to pipeline, average 845 units per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ROI Calculator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YTD 19 Viable Lead Submissions (42% Conversion Rate) / Resulted in 8 converted leads (5,570 units added to pipeline, 696 units average)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Downloads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YTD 399 Downloads (193 PMs / 48.4% Conversion rate)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69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AFCD-070E-47C9-9495-8554D9828D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30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AFCD-070E-47C9-9495-8554D9828D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24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AFCD-070E-47C9-9495-8554D9828D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24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AFCD-070E-47C9-9495-8554D9828D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24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F136B-22CF-8B49-BAF7-EACF0CD96C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45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37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AFCD-070E-47C9-9495-8554D9828D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24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AFCD-070E-47C9-9495-8554D9828D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24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344510"/>
            <a:ext cx="9143999" cy="1529256"/>
          </a:xfrm>
          <a:prstGeom prst="rect">
            <a:avLst/>
          </a:prstGeom>
          <a:solidFill>
            <a:srgbClr val="0338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87" y="272956"/>
            <a:ext cx="9143999" cy="157655"/>
          </a:xfrm>
          <a:prstGeom prst="rect">
            <a:avLst/>
          </a:prstGeom>
          <a:solidFill>
            <a:srgbClr val="EA95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3" name="Picture 12" descr="Dots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77183" y="2318549"/>
            <a:ext cx="1466743" cy="565025"/>
          </a:xfrm>
          <a:prstGeom prst="rect">
            <a:avLst/>
          </a:prstGeom>
        </p:spPr>
      </p:pic>
      <p:pic>
        <p:nvPicPr>
          <p:cNvPr id="16" name="Picture 15" descr="icons2.png"/>
          <p:cNvPicPr>
            <a:picLocks noChangeAspect="1"/>
          </p:cNvPicPr>
          <p:nvPr/>
        </p:nvPicPr>
        <p:blipFill rotWithShape="1">
          <a:blip r:embed="rId3">
            <a:alphaModFix amt="13000"/>
          </a:blip>
          <a:srcRect l="50000"/>
          <a:stretch/>
        </p:blipFill>
        <p:spPr>
          <a:xfrm>
            <a:off x="6645120" y="5682475"/>
            <a:ext cx="2089440" cy="882328"/>
          </a:xfrm>
          <a:prstGeom prst="rect">
            <a:avLst/>
          </a:prstGeom>
        </p:spPr>
      </p:pic>
      <p:pic>
        <p:nvPicPr>
          <p:cNvPr id="17" name="Picture 16" descr="icons2.png"/>
          <p:cNvPicPr>
            <a:picLocks noChangeAspect="1"/>
          </p:cNvPicPr>
          <p:nvPr/>
        </p:nvPicPr>
        <p:blipFill rotWithShape="1">
          <a:blip r:embed="rId3">
            <a:alphaModFix amt="13000"/>
          </a:blip>
          <a:srcRect l="-1697" r="48573"/>
          <a:stretch/>
        </p:blipFill>
        <p:spPr>
          <a:xfrm>
            <a:off x="409440" y="5682476"/>
            <a:ext cx="2219951" cy="88232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389167" y="2285757"/>
            <a:ext cx="6856199" cy="914396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tx1"/>
                </a:solidFill>
                <a:latin typeface="ITC Officina Sans Book"/>
              </a:defRPr>
            </a:lvl1pPr>
          </a:lstStyle>
          <a:p>
            <a:r>
              <a:rPr lang="en-US" dirty="0" smtClean="0"/>
              <a:t>Click to edit title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89167" y="3349930"/>
            <a:ext cx="6400800" cy="7803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tx1"/>
                </a:solidFill>
                <a:latin typeface="ITC Officina Sans Boo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1026" name="Picture 2" descr="C:\Users\Ben_2\Documents\Marketing\Logos\New\PayLease_Logo_Revers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5" y="5385454"/>
            <a:ext cx="3543291" cy="147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-1" y="0"/>
            <a:ext cx="9143999" cy="279072"/>
          </a:xfrm>
          <a:prstGeom prst="rect">
            <a:avLst/>
          </a:prstGeom>
          <a:solidFill>
            <a:srgbClr val="0338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ts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736" y="2893758"/>
            <a:ext cx="2105719" cy="81117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127486" y="2727845"/>
            <a:ext cx="4821693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rgbClr val="033873"/>
                </a:solidFill>
                <a:latin typeface="ITC Officina Sans Book"/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pic>
        <p:nvPicPr>
          <p:cNvPr id="8" name="Picture 7" descr="Dots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281" y="2893758"/>
            <a:ext cx="2105719" cy="811174"/>
          </a:xfrm>
          <a:prstGeom prst="rect">
            <a:avLst/>
          </a:prstGeom>
        </p:spPr>
      </p:pic>
      <p:pic>
        <p:nvPicPr>
          <p:cNvPr id="5" name="Picture 4" descr="Dots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2736" y="2893758"/>
            <a:ext cx="2105719" cy="811174"/>
          </a:xfrm>
          <a:prstGeom prst="rect">
            <a:avLst/>
          </a:prstGeom>
        </p:spPr>
      </p:pic>
      <p:pic>
        <p:nvPicPr>
          <p:cNvPr id="9" name="Picture 8" descr="Dots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8281" y="2893758"/>
            <a:ext cx="2105719" cy="81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5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0311"/>
            <a:ext cx="8229600" cy="46402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1200"/>
              </a:spcBef>
              <a:buFont typeface="Courier New" pitchFamily="49" charset="0"/>
              <a:buChar char="o"/>
              <a:defRPr>
                <a:solidFill>
                  <a:schemeClr val="tx1"/>
                </a:solidFill>
              </a:defRPr>
            </a:lvl1pPr>
            <a:lvl2pPr marL="914400" indent="-457200"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 baseline="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" y="6443862"/>
            <a:ext cx="9143999" cy="441433"/>
          </a:xfrm>
          <a:prstGeom prst="rect">
            <a:avLst/>
          </a:prstGeom>
          <a:solidFill>
            <a:srgbClr val="0338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" y="6301378"/>
            <a:ext cx="9143999" cy="144429"/>
          </a:xfrm>
          <a:prstGeom prst="rect">
            <a:avLst/>
          </a:prstGeom>
          <a:solidFill>
            <a:srgbClr val="EA95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" y="0"/>
            <a:ext cx="9143999" cy="1213944"/>
          </a:xfrm>
          <a:prstGeom prst="rect">
            <a:avLst/>
          </a:prstGeom>
          <a:solidFill>
            <a:srgbClr val="0338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9" name="Picture 18" descr="Dot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2606"/>
            <a:ext cx="9144000" cy="112821"/>
          </a:xfrm>
          <a:prstGeom prst="rect">
            <a:avLst/>
          </a:prstGeom>
        </p:spPr>
      </p:pic>
      <p:pic>
        <p:nvPicPr>
          <p:cNvPr id="20" name="Picture 3" descr="C:\Users\Ben_2\Documents\Marketing\Logos\New\House icon revers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56" y="67349"/>
            <a:ext cx="746745" cy="74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1994"/>
            <a:ext cx="7328838" cy="857636"/>
          </a:xfrm>
          <a:prstGeom prst="rect">
            <a:avLst/>
          </a:prstGeom>
        </p:spPr>
        <p:txBody>
          <a:bodyPr anchor="ctr"/>
          <a:lstStyle>
            <a:lvl1pPr algn="l">
              <a:defRPr sz="3200">
                <a:solidFill>
                  <a:schemeClr val="bg1"/>
                </a:solidFill>
                <a:latin typeface="ITC Officina Sans Book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05719"/>
            <a:ext cx="4038600" cy="47204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1200"/>
              </a:spcBef>
              <a:buFont typeface="Courier New" pitchFamily="49" charset="0"/>
              <a:buChar char="o"/>
              <a:defRPr sz="2800">
                <a:solidFill>
                  <a:schemeClr val="tx1"/>
                </a:solidFill>
              </a:defRPr>
            </a:lvl1pPr>
            <a:lvl2pPr marL="742950" indent="-285750">
              <a:buFont typeface="Arial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5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05719"/>
            <a:ext cx="4038600" cy="47204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1200"/>
              </a:spcBef>
              <a:buFont typeface="Courier New" pitchFamily="49" charset="0"/>
              <a:buChar char="o"/>
              <a:defRPr sz="2800">
                <a:solidFill>
                  <a:schemeClr val="tx1"/>
                </a:solidFill>
              </a:defRPr>
            </a:lvl1pPr>
            <a:lvl2pPr marL="742950" indent="-285750">
              <a:buFont typeface="Arial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1257300" indent="-342900"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4" y="6443862"/>
            <a:ext cx="9143999" cy="441433"/>
          </a:xfrm>
          <a:prstGeom prst="rect">
            <a:avLst/>
          </a:prstGeom>
          <a:solidFill>
            <a:srgbClr val="0338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" y="6301378"/>
            <a:ext cx="9143999" cy="144429"/>
          </a:xfrm>
          <a:prstGeom prst="rect">
            <a:avLst/>
          </a:prstGeom>
          <a:solidFill>
            <a:srgbClr val="EA95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" y="0"/>
            <a:ext cx="9143999" cy="1213944"/>
          </a:xfrm>
          <a:prstGeom prst="rect">
            <a:avLst/>
          </a:prstGeom>
          <a:solidFill>
            <a:srgbClr val="0338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7" name="Picture 26" descr="Dot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2606"/>
            <a:ext cx="9144000" cy="112821"/>
          </a:xfrm>
          <a:prstGeom prst="rect">
            <a:avLst/>
          </a:prstGeom>
        </p:spPr>
      </p:pic>
      <p:pic>
        <p:nvPicPr>
          <p:cNvPr id="31" name="Picture 3" descr="C:\Users\Ben_2\Documents\Marketing\Logos\New\House icon revers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56" y="67349"/>
            <a:ext cx="746745" cy="74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51994"/>
            <a:ext cx="7328838" cy="857636"/>
          </a:xfrm>
          <a:prstGeom prst="rect">
            <a:avLst/>
          </a:prstGeom>
        </p:spPr>
        <p:txBody>
          <a:bodyPr anchor="ctr"/>
          <a:lstStyle>
            <a:lvl1pPr algn="l">
              <a:defRPr sz="3200">
                <a:solidFill>
                  <a:schemeClr val="bg1"/>
                </a:solidFill>
                <a:latin typeface="ITC Officina Sans Book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" y="6443862"/>
            <a:ext cx="9143999" cy="441433"/>
          </a:xfrm>
          <a:prstGeom prst="rect">
            <a:avLst/>
          </a:prstGeom>
          <a:solidFill>
            <a:srgbClr val="0338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4" y="6301378"/>
            <a:ext cx="9143999" cy="144429"/>
          </a:xfrm>
          <a:prstGeom prst="rect">
            <a:avLst/>
          </a:prstGeom>
          <a:solidFill>
            <a:srgbClr val="EA95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4" y="0"/>
            <a:ext cx="9143999" cy="1213944"/>
          </a:xfrm>
          <a:prstGeom prst="rect">
            <a:avLst/>
          </a:prstGeom>
          <a:solidFill>
            <a:srgbClr val="0338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" name="Picture 13" descr="Dotts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32606"/>
            <a:ext cx="9144000" cy="112821"/>
          </a:xfrm>
          <a:prstGeom prst="rect">
            <a:avLst/>
          </a:prstGeom>
        </p:spPr>
      </p:pic>
      <p:pic>
        <p:nvPicPr>
          <p:cNvPr id="15" name="Picture 3" descr="C:\Users\Ben_2\Documents\Marketing\Logos\New\House icon reversed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56" y="67349"/>
            <a:ext cx="746745" cy="74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542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" y="0"/>
            <a:ext cx="9143999" cy="1213944"/>
          </a:xfrm>
          <a:prstGeom prst="rect">
            <a:avLst/>
          </a:prstGeom>
          <a:solidFill>
            <a:srgbClr val="0338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905" y="1794504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03387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22" name="Picture 21" descr="Dot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2606"/>
            <a:ext cx="9144000" cy="112821"/>
          </a:xfrm>
          <a:prstGeom prst="rect">
            <a:avLst/>
          </a:prstGeom>
        </p:spPr>
      </p:pic>
      <p:pic>
        <p:nvPicPr>
          <p:cNvPr id="24" name="Picture 3" descr="C:\Users\Ben_2\Documents\Marketing\Logos\New\House icon revers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56" y="67349"/>
            <a:ext cx="746745" cy="74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4" y="6443862"/>
            <a:ext cx="9143999" cy="441433"/>
          </a:xfrm>
          <a:prstGeom prst="rect">
            <a:avLst/>
          </a:prstGeom>
          <a:solidFill>
            <a:srgbClr val="0338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" y="6301378"/>
            <a:ext cx="9143999" cy="144429"/>
          </a:xfrm>
          <a:prstGeom prst="rect">
            <a:avLst/>
          </a:prstGeom>
          <a:solidFill>
            <a:srgbClr val="EA95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1994"/>
            <a:ext cx="7328838" cy="857636"/>
          </a:xfrm>
          <a:prstGeom prst="rect">
            <a:avLst/>
          </a:prstGeom>
        </p:spPr>
        <p:txBody>
          <a:bodyPr anchor="ctr"/>
          <a:lstStyle>
            <a:lvl1pPr algn="l">
              <a:defRPr sz="3200">
                <a:solidFill>
                  <a:schemeClr val="bg1"/>
                </a:solidFill>
                <a:latin typeface="ITC Officina Sans Book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ts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2736" y="2893758"/>
            <a:ext cx="2105719" cy="81117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127486" y="2727845"/>
            <a:ext cx="4821693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rgbClr val="033873"/>
                </a:solidFill>
                <a:latin typeface="ITC Officina Sans Book"/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pic>
        <p:nvPicPr>
          <p:cNvPr id="8" name="Picture 7" descr="Dots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8281" y="2893758"/>
            <a:ext cx="2105719" cy="81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06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05719"/>
            <a:ext cx="4038600" cy="47204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1200"/>
              </a:spcBef>
              <a:buFont typeface="Courier New" pitchFamily="49" charset="0"/>
              <a:buChar char="o"/>
              <a:defRPr sz="2800">
                <a:solidFill>
                  <a:schemeClr val="tx1"/>
                </a:solidFill>
              </a:defRPr>
            </a:lvl1pPr>
            <a:lvl2pPr marL="742950" indent="-285750">
              <a:buFont typeface="Arial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05719"/>
            <a:ext cx="4038600" cy="472044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spcBef>
                <a:spcPts val="1200"/>
              </a:spcBef>
              <a:buFont typeface="Courier New" pitchFamily="49" charset="0"/>
              <a:buChar char="o"/>
              <a:defRPr sz="2800">
                <a:solidFill>
                  <a:schemeClr val="tx1"/>
                </a:solidFill>
              </a:defRPr>
            </a:lvl1pPr>
            <a:lvl2pPr marL="742950" indent="-285750">
              <a:buFont typeface="Arial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1257300" indent="-342900"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4" y="6443862"/>
            <a:ext cx="9143999" cy="441433"/>
          </a:xfrm>
          <a:prstGeom prst="rect">
            <a:avLst/>
          </a:prstGeom>
          <a:solidFill>
            <a:srgbClr val="0338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4" y="6301378"/>
            <a:ext cx="9143999" cy="144429"/>
          </a:xfrm>
          <a:prstGeom prst="rect">
            <a:avLst/>
          </a:prstGeom>
          <a:solidFill>
            <a:srgbClr val="EA95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4" y="0"/>
            <a:ext cx="9143999" cy="1213944"/>
          </a:xfrm>
          <a:prstGeom prst="rect">
            <a:avLst/>
          </a:prstGeom>
          <a:solidFill>
            <a:srgbClr val="0338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7" name="Picture 26" descr="Dotts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32606"/>
            <a:ext cx="9144000" cy="112821"/>
          </a:xfrm>
          <a:prstGeom prst="rect">
            <a:avLst/>
          </a:prstGeom>
        </p:spPr>
      </p:pic>
      <p:pic>
        <p:nvPicPr>
          <p:cNvPr id="31" name="Picture 3" descr="C:\Users\Ben_2\Documents\Marketing\Logos\New\House icon reversed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56" y="67349"/>
            <a:ext cx="746745" cy="74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51994"/>
            <a:ext cx="7328838" cy="857636"/>
          </a:xfrm>
          <a:prstGeom prst="rect">
            <a:avLst/>
          </a:prstGeom>
        </p:spPr>
        <p:txBody>
          <a:bodyPr anchor="ctr"/>
          <a:lstStyle>
            <a:lvl1pPr algn="l">
              <a:defRPr sz="3200">
                <a:solidFill>
                  <a:schemeClr val="bg1"/>
                </a:solidFill>
                <a:latin typeface="ITC Officina Sans Book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055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B7617E0-000F-4856-9A7A-1C84F80C0D27}" type="datetimeFigureOut">
              <a:rPr lang="en-US" smtClean="0"/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EF5F628-3FD7-4590-972F-28D3CEA95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8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0" r:id="rId6"/>
    <p:sldLayoutId id="2147483661" r:id="rId7"/>
    <p:sldLayoutId id="2147483668" r:id="rId8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18" Type="http://schemas.openxmlformats.org/officeDocument/2006/relationships/image" Target="../media/image66.jp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5.jpg"/><Relationship Id="rId2" Type="http://schemas.openxmlformats.org/officeDocument/2006/relationships/image" Target="../media/image50.jp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cid:ii_14e8f0fdb5156a28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Marketing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0363200" cy="690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7200" y="3683526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MARKETING OVERVIEW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377" y="2461145"/>
            <a:ext cx="28670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8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Downloads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812">
            <a:off x="6301610" y="2188202"/>
            <a:ext cx="2799557" cy="3622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151">
            <a:off x="5533670" y="1912588"/>
            <a:ext cx="2799557" cy="3622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3182">
            <a:off x="4851830" y="2319394"/>
            <a:ext cx="2799557" cy="362295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9" t="10402" r="23483" b="13695"/>
          <a:stretch/>
        </p:blipFill>
        <p:spPr bwMode="auto">
          <a:xfrm>
            <a:off x="152400" y="1447800"/>
            <a:ext cx="2787376" cy="210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9" t="8437" r="35166" b="24818"/>
          <a:stretch/>
        </p:blipFill>
        <p:spPr bwMode="auto">
          <a:xfrm>
            <a:off x="1546088" y="2771154"/>
            <a:ext cx="2819400" cy="333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19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 Releases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5" t="55871" r="34486" b="8427"/>
          <a:stretch/>
        </p:blipFill>
        <p:spPr bwMode="auto">
          <a:xfrm>
            <a:off x="304800" y="1524000"/>
            <a:ext cx="5704566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358802"/>
              </p:ext>
            </p:extLst>
          </p:nvPr>
        </p:nvGraphicFramePr>
        <p:xfrm>
          <a:off x="5704097" y="2330703"/>
          <a:ext cx="3287503" cy="79349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52001"/>
                <a:gridCol w="1061606"/>
                <a:gridCol w="1173896"/>
              </a:tblGrid>
              <a:tr h="43337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Website Reads</a:t>
                      </a:r>
                      <a:endParaRPr lang="en-US" sz="1200" dirty="0"/>
                    </a:p>
                  </a:txBody>
                  <a:tcPr marL="57197" marR="57197" marT="28599" marB="285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PR Web Reads</a:t>
                      </a:r>
                      <a:endParaRPr lang="en-US" sz="1200" dirty="0"/>
                    </a:p>
                  </a:txBody>
                  <a:tcPr marL="57197" marR="57197" marT="28599" marB="285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PR</a:t>
                      </a:r>
                      <a:r>
                        <a:rPr lang="en-US" sz="1200" baseline="0" dirty="0" smtClean="0"/>
                        <a:t> Web Pick Ups</a:t>
                      </a:r>
                      <a:endParaRPr lang="en-US" sz="1200" dirty="0"/>
                    </a:p>
                  </a:txBody>
                  <a:tcPr marL="57197" marR="57197" marT="28599" marB="28599"/>
                </a:tc>
              </a:tr>
              <a:tr h="36012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92</a:t>
                      </a:r>
                      <a:endParaRPr lang="en-US" sz="1200" dirty="0"/>
                    </a:p>
                  </a:txBody>
                  <a:tcPr marL="57197" marR="57197" marT="28599" marB="285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1765</a:t>
                      </a:r>
                      <a:endParaRPr lang="en-US" sz="1200" dirty="0"/>
                    </a:p>
                  </a:txBody>
                  <a:tcPr marL="57197" marR="57197" marT="28599" marB="2859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263</a:t>
                      </a:r>
                      <a:endParaRPr lang="en-US" sz="1200" dirty="0"/>
                    </a:p>
                  </a:txBody>
                  <a:tcPr marL="57197" marR="57197" marT="28599" marB="28599"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 t="40306" r="28588" b="12229"/>
          <a:stretch/>
        </p:blipFill>
        <p:spPr bwMode="auto">
          <a:xfrm>
            <a:off x="3124200" y="3733800"/>
            <a:ext cx="57913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266997"/>
              </p:ext>
            </p:extLst>
          </p:nvPr>
        </p:nvGraphicFramePr>
        <p:xfrm>
          <a:off x="228600" y="5029200"/>
          <a:ext cx="3124200" cy="62137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99744"/>
                <a:gridCol w="1008873"/>
                <a:gridCol w="1115583"/>
              </a:tblGrid>
              <a:tr h="27914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Website Reads</a:t>
                      </a:r>
                      <a:endParaRPr lang="en-US" sz="1100" dirty="0"/>
                    </a:p>
                  </a:txBody>
                  <a:tcPr marL="54355" marR="54355" marT="27178" marB="271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PR Web Reads</a:t>
                      </a:r>
                      <a:endParaRPr lang="en-US" sz="1100" dirty="0"/>
                    </a:p>
                  </a:txBody>
                  <a:tcPr marL="54355" marR="54355" marT="27178" marB="271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PR</a:t>
                      </a:r>
                      <a:r>
                        <a:rPr lang="en-US" sz="1100" baseline="0" dirty="0" smtClean="0"/>
                        <a:t> Web Pick Ups</a:t>
                      </a:r>
                      <a:endParaRPr lang="en-US" sz="1100" dirty="0"/>
                    </a:p>
                  </a:txBody>
                  <a:tcPr marL="54355" marR="54355" marT="27178" marB="27178"/>
                </a:tc>
              </a:tr>
              <a:tr h="34223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908</a:t>
                      </a:r>
                      <a:endParaRPr lang="en-US" sz="1100" dirty="0"/>
                    </a:p>
                  </a:txBody>
                  <a:tcPr marL="54355" marR="54355" marT="27178" marB="271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2052</a:t>
                      </a:r>
                      <a:endParaRPr lang="en-US" sz="1100" dirty="0"/>
                    </a:p>
                  </a:txBody>
                  <a:tcPr marL="54355" marR="54355" marT="27178" marB="2717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252</a:t>
                      </a:r>
                      <a:endParaRPr lang="en-US" sz="1100" dirty="0"/>
                    </a:p>
                  </a:txBody>
                  <a:tcPr marL="54355" marR="54355" marT="27178" marB="2717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9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Awards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8154">
            <a:off x="1703165" y="1561432"/>
            <a:ext cx="1805139" cy="127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583">
            <a:off x="3819841" y="4932606"/>
            <a:ext cx="2396721" cy="90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ttps://www.paylease.com/corp/wp-content/uploads/2014/10/sdbj-best-places-work-logo-2014-e14163615179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768">
            <a:off x="1407195" y="3657661"/>
            <a:ext cx="1596999" cy="15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est Places to Work for Millennia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896155"/>
            <a:ext cx="1176442" cy="137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www.paylease.com/corp/wp-content/uploads/2015/07/sdbj-fastest-growing-companies-20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9262">
            <a:off x="6477000" y="3200400"/>
            <a:ext cx="1828800" cy="14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paylease.com/corp/wp-content/uploads/2014/10/mhn-technology-choice-logo-2014-e14163662036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856">
            <a:off x="5418162" y="1866819"/>
            <a:ext cx="1807176" cy="67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56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43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5-12 at 9.21.49 AM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705" r="5950"/>
          <a:stretch/>
        </p:blipFill>
        <p:spPr>
          <a:xfrm>
            <a:off x="304800" y="1299851"/>
            <a:ext cx="8241671" cy="769174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Ranking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221672" y="1760471"/>
            <a:ext cx="332509" cy="31865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791200" y="1760471"/>
            <a:ext cx="332509" cy="31865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6477000" y="1753543"/>
            <a:ext cx="332509" cy="318655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6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Reviews</a:t>
            </a: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idx="4294967295"/>
          </p:nvPr>
        </p:nvSpPr>
        <p:spPr>
          <a:xfrm>
            <a:off x="-76200" y="1939176"/>
            <a:ext cx="9142413" cy="32099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 smtClean="0">
                <a:solidFill>
                  <a:srgbClr val="E98E31"/>
                </a:solidFill>
              </a:rPr>
              <a:t>578</a:t>
            </a:r>
          </a:p>
          <a:p>
            <a:pPr marL="0" indent="0" algn="ctr">
              <a:buNone/>
            </a:pPr>
            <a:endParaRPr lang="en-US" sz="4400" dirty="0">
              <a:solidFill>
                <a:srgbClr val="E98E3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734" y="5638800"/>
            <a:ext cx="8873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chemeClr val="tx1">
                    <a:lumMod val="65000"/>
                  </a:schemeClr>
                </a:solidFill>
              </a:rPr>
              <a:t>2014: 15 Online Reviews</a:t>
            </a:r>
            <a:endParaRPr lang="en-US" sz="3600" i="1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18557" r="4280" b="15911"/>
          <a:stretch/>
        </p:blipFill>
        <p:spPr>
          <a:xfrm>
            <a:off x="1905000" y="1714085"/>
            <a:ext cx="1654786" cy="558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t="15101" r="4528" b="16103"/>
          <a:stretch/>
        </p:blipFill>
        <p:spPr>
          <a:xfrm>
            <a:off x="3854115" y="1738148"/>
            <a:ext cx="1435769" cy="538601"/>
          </a:xfrm>
          <a:prstGeom prst="rect">
            <a:avLst/>
          </a:prstGeom>
        </p:spPr>
      </p:pic>
      <p:pic>
        <p:nvPicPr>
          <p:cNvPr id="6146" name="Picture 2" descr="https://encrypted-tbn3.gstatic.com/images?q=tbn:ANd9GcSfuHqHC--_npZFYqwM4-3ufJpDGuPQ5fQKzh6c7YVGk5zhbRv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1738148"/>
            <a:ext cx="1377079" cy="52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07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Significant </a:t>
            </a:r>
            <a:r>
              <a:rPr lang="en-US" dirty="0" smtClean="0"/>
              <a:t>Facebook Ads</a:t>
            </a:r>
            <a:endParaRPr lang="en-US" dirty="0"/>
          </a:p>
        </p:txBody>
      </p:sp>
      <p:pic>
        <p:nvPicPr>
          <p:cNvPr id="14" name="Picture 13" descr="Screen Shot 2015-03-31 at 9.30.4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5" b="3367"/>
          <a:stretch/>
        </p:blipFill>
        <p:spPr>
          <a:xfrm>
            <a:off x="3429000" y="2895600"/>
            <a:ext cx="2704867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911501"/>
              </p:ext>
            </p:extLst>
          </p:nvPr>
        </p:nvGraphicFramePr>
        <p:xfrm>
          <a:off x="3429000" y="1752600"/>
          <a:ext cx="2649710" cy="8197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18834"/>
                <a:gridCol w="1330876"/>
              </a:tblGrid>
              <a:tr h="36823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Total</a:t>
                      </a:r>
                      <a:r>
                        <a:rPr lang="en-US" sz="1400" baseline="0" dirty="0" smtClean="0"/>
                        <a:t> Reach</a:t>
                      </a:r>
                      <a:endParaRPr lang="en-US" sz="1400" dirty="0"/>
                    </a:p>
                  </a:txBody>
                  <a:tcPr marL="71704" marR="71704" marT="35852" marB="358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Website Clicks</a:t>
                      </a:r>
                      <a:endParaRPr lang="en-US" sz="1400" dirty="0"/>
                    </a:p>
                  </a:txBody>
                  <a:tcPr marL="71704" marR="71704" marT="35852" marB="35852"/>
                </a:tc>
              </a:tr>
              <a:tr h="4514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53,379</a:t>
                      </a:r>
                      <a:endParaRPr lang="en-US" sz="1400" dirty="0"/>
                    </a:p>
                  </a:txBody>
                  <a:tcPr marL="71704" marR="71704" marT="35852" marB="358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600</a:t>
                      </a:r>
                      <a:endParaRPr lang="en-US" sz="1400" dirty="0"/>
                    </a:p>
                  </a:txBody>
                  <a:tcPr marL="71704" marR="71704" marT="35852" marB="35852"/>
                </a:tc>
              </a:tr>
            </a:tbl>
          </a:graphicData>
        </a:graphic>
      </p:graphicFrame>
      <p:pic>
        <p:nvPicPr>
          <p:cNvPr id="16" name="Picture 15" descr="Screen Shot 2015-04-01 at 1.15.12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406" y="2871158"/>
            <a:ext cx="2503994" cy="2539042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238753"/>
              </p:ext>
            </p:extLst>
          </p:nvPr>
        </p:nvGraphicFramePr>
        <p:xfrm>
          <a:off x="6400800" y="1752600"/>
          <a:ext cx="2486872" cy="7693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37785"/>
                <a:gridCol w="1249087"/>
              </a:tblGrid>
              <a:tr h="34560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Total</a:t>
                      </a:r>
                      <a:r>
                        <a:rPr lang="en-US" sz="1300" baseline="0" dirty="0" smtClean="0"/>
                        <a:t> Reach</a:t>
                      </a:r>
                      <a:endParaRPr lang="en-US" sz="1300" dirty="0"/>
                    </a:p>
                  </a:txBody>
                  <a:tcPr marL="67297" marR="67297" marT="33649" marB="336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Website Clicks</a:t>
                      </a:r>
                      <a:endParaRPr lang="en-US" sz="1300" dirty="0"/>
                    </a:p>
                  </a:txBody>
                  <a:tcPr marL="67297" marR="67297" marT="33649" marB="33649"/>
                </a:tc>
              </a:tr>
              <a:tr h="42372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27,100</a:t>
                      </a:r>
                      <a:endParaRPr lang="en-US" sz="1300" dirty="0"/>
                    </a:p>
                  </a:txBody>
                  <a:tcPr marL="67297" marR="67297" marT="33649" marB="336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/>
                        <a:t>13</a:t>
                      </a:r>
                      <a:endParaRPr lang="en-US" sz="1300" dirty="0"/>
                    </a:p>
                  </a:txBody>
                  <a:tcPr marL="67297" marR="67297" marT="33649" marB="33649"/>
                </a:tc>
              </a:tr>
            </a:tbl>
          </a:graphicData>
        </a:graphic>
      </p:graphicFrame>
      <p:pic>
        <p:nvPicPr>
          <p:cNvPr id="18" name="Picture 17" descr="Screen Shot 2015-04-01 at 12.50.0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19400"/>
            <a:ext cx="2743200" cy="2850776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251507"/>
              </p:ext>
            </p:extLst>
          </p:nvPr>
        </p:nvGraphicFramePr>
        <p:xfrm>
          <a:off x="356558" y="1752600"/>
          <a:ext cx="2664650" cy="838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48590"/>
                <a:gridCol w="1316060"/>
              </a:tblGrid>
              <a:tr h="376548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Total</a:t>
                      </a:r>
                      <a:r>
                        <a:rPr lang="en-US" sz="1500" baseline="0" dirty="0" smtClean="0"/>
                        <a:t> Reach</a:t>
                      </a:r>
                      <a:endParaRPr lang="en-US" sz="1500" dirty="0"/>
                    </a:p>
                  </a:txBody>
                  <a:tcPr marL="73322" marR="73322" marT="36660" marB="366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Website Clicks</a:t>
                      </a:r>
                      <a:endParaRPr lang="en-US" sz="1500" dirty="0"/>
                    </a:p>
                  </a:txBody>
                  <a:tcPr marL="73322" marR="73322" marT="36660" marB="36660"/>
                </a:tc>
              </a:tr>
              <a:tr h="461652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44,926</a:t>
                      </a:r>
                      <a:endParaRPr lang="en-US" sz="1500" dirty="0"/>
                    </a:p>
                  </a:txBody>
                  <a:tcPr marL="73322" marR="73322" marT="36660" marB="366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376</a:t>
                      </a:r>
                      <a:endParaRPr lang="en-US" sz="1500" dirty="0"/>
                    </a:p>
                  </a:txBody>
                  <a:tcPr marL="73322" marR="73322" marT="36660" marB="3666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764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 </a:t>
            </a:r>
            <a:r>
              <a:rPr lang="en-US" dirty="0" smtClean="0"/>
              <a:t>Payment Ads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81200"/>
            <a:ext cx="2819400" cy="3326893"/>
          </a:xfrm>
          <a:prstGeom prst="rect">
            <a:avLst/>
          </a:prstGeom>
        </p:spPr>
      </p:pic>
      <p:pic>
        <p:nvPicPr>
          <p:cNvPr id="2050" name="Picture 2" descr="C:\Users\sbrown\Documents\PayLease MarComm\Resident Ads\Resident Social Ad Samples\CAM-MF\CAM-MF-Payment Reminder-v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50168"/>
            <a:ext cx="2754312" cy="270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brown\Documents\PayLease MarComm\Resident Ads\Resident Social Ad Samples\CAM-MF\CAM-MF-Payment Reminder-v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4139520"/>
            <a:ext cx="2690812" cy="264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brown\Documents\PayLease MarComm\Resident Ads\Resident Social Ad Samples\OBT-MF\OBT-MF-New To Online Payment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13798"/>
            <a:ext cx="2667000" cy="269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brown\Documents\PayLease MarComm\Resident Ads\Resident Social Ad Samples\OBT-HOA\OBT-HOA-AutoPay-v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487888"/>
            <a:ext cx="2514600" cy="253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52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MARKETING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28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72" y="1522968"/>
            <a:ext cx="1907689" cy="81093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70+ Tradeshows </a:t>
            </a:r>
            <a:r>
              <a:rPr lang="en-US" dirty="0" smtClean="0"/>
              <a:t>&amp; </a:t>
            </a:r>
            <a:r>
              <a:rPr lang="en-US" dirty="0" smtClean="0"/>
              <a:t>Events Annually</a:t>
            </a:r>
            <a:endParaRPr lang="en-US" dirty="0"/>
          </a:p>
        </p:txBody>
      </p:sp>
      <p:pic>
        <p:nvPicPr>
          <p:cNvPr id="5" name="Picture 10" descr="C:\Users\mhammer\Desktop\nmh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4076700"/>
            <a:ext cx="16383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hammer\Desktop\caa connec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783" y="1371600"/>
            <a:ext cx="2177217" cy="98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hammer\Desktop\real sha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38582"/>
            <a:ext cx="167640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hammer\Desktop\large scale manager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7"/>
          <a:stretch/>
        </p:blipFill>
        <p:spPr bwMode="auto">
          <a:xfrm>
            <a:off x="5849401" y="5077950"/>
            <a:ext cx="3218399" cy="118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hammer\Desktop\camfire top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543807"/>
            <a:ext cx="3117923" cy="58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mhammer\Desktop\acam ce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24400"/>
            <a:ext cx="1393025" cy="141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mhammer\Desktop\ceo mc retreat log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240126"/>
            <a:ext cx="3235378" cy="64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mhammer\Desktop\edr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956" y="1535505"/>
            <a:ext cx="1343025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mhammer\Desktop\mri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010025"/>
            <a:ext cx="160020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mhammer\Desktop\rent manager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76500"/>
            <a:ext cx="136426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mhammer\Desktop\narpm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75" b="24059"/>
          <a:stretch/>
        </p:blipFill>
        <p:spPr bwMode="auto">
          <a:xfrm>
            <a:off x="3886200" y="5186925"/>
            <a:ext cx="1794271" cy="106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mhammer\Desktop\faa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737" y="4783022"/>
            <a:ext cx="15525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C:\Users\mhammer\Desktop\iaa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85224"/>
            <a:ext cx="2310107" cy="78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mhammer\Desktop\real sha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526" y="1447800"/>
            <a:ext cx="167640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009900"/>
            <a:ext cx="1952625" cy="800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801" y="1305082"/>
            <a:ext cx="1130199" cy="1154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65" y="4076700"/>
            <a:ext cx="1249635" cy="104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5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CONTENT &amp; CAMPAIGNS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32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</a:t>
            </a:r>
            <a:r>
              <a:rPr lang="en-US" dirty="0" err="1" smtClean="0"/>
              <a:t>Exibition</a:t>
            </a:r>
            <a:r>
              <a:rPr lang="en-US" dirty="0" smtClean="0"/>
              <a:t> </a:t>
            </a:r>
            <a:r>
              <a:rPr lang="en-US" dirty="0" smtClean="0"/>
              <a:t>Goals </a:t>
            </a:r>
            <a:r>
              <a:rPr lang="en-US" dirty="0" smtClean="0"/>
              <a:t>&amp; </a:t>
            </a:r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52286" y="1410313"/>
            <a:ext cx="5155492" cy="203132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F3B2D"/>
                </a:solidFill>
              </a:rPr>
              <a:t>50+ Engaged Leads </a:t>
            </a:r>
            <a:endParaRPr lang="en-US" dirty="0" smtClean="0">
              <a:solidFill>
                <a:srgbClr val="EF3B2D"/>
              </a:solidFill>
            </a:endParaRPr>
          </a:p>
          <a:p>
            <a:r>
              <a:rPr lang="en-US" dirty="0" smtClean="0">
                <a:solidFill>
                  <a:srgbClr val="EF3B2D"/>
                </a:solidFill>
              </a:rPr>
              <a:t>800</a:t>
            </a:r>
            <a:r>
              <a:rPr lang="en-US" dirty="0" smtClean="0">
                <a:solidFill>
                  <a:srgbClr val="EF3B2D"/>
                </a:solidFill>
              </a:rPr>
              <a:t>+ Attendees</a:t>
            </a:r>
          </a:p>
          <a:p>
            <a:r>
              <a:rPr lang="en-US" dirty="0" smtClean="0">
                <a:solidFill>
                  <a:srgbClr val="EF3B2D"/>
                </a:solidFill>
              </a:rPr>
              <a:t>50,000+ Reached</a:t>
            </a:r>
          </a:p>
          <a:p>
            <a:r>
              <a:rPr lang="en-US" dirty="0" smtClean="0">
                <a:solidFill>
                  <a:srgbClr val="EF3B2D"/>
                </a:solidFill>
              </a:rPr>
              <a:t>120+ Attendees</a:t>
            </a:r>
          </a:p>
          <a:p>
            <a:r>
              <a:rPr lang="en-US" dirty="0" smtClean="0">
                <a:solidFill>
                  <a:srgbClr val="EF3B2D"/>
                </a:solidFill>
              </a:rPr>
              <a:t>200+ Participants</a:t>
            </a:r>
          </a:p>
          <a:p>
            <a:r>
              <a:rPr lang="en-US" dirty="0" smtClean="0">
                <a:solidFill>
                  <a:srgbClr val="EF3B2D"/>
                </a:solidFill>
              </a:rPr>
              <a:t>8,000 Emails Sent to Leads &amp; Clients</a:t>
            </a:r>
          </a:p>
          <a:p>
            <a:endParaRPr lang="en-US" dirty="0" smtClean="0">
              <a:solidFill>
                <a:srgbClr val="EF3B2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3014" y="1401169"/>
            <a:ext cx="2737528" cy="230832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Booth Design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Customer Party</a:t>
            </a:r>
            <a:endParaRPr lang="en-US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Facebook Advertising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Panel </a:t>
            </a:r>
            <a:r>
              <a:rPr lang="en-US" dirty="0" smtClean="0"/>
              <a:t>Session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Booth Contest </a:t>
            </a: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Email </a:t>
            </a:r>
            <a:r>
              <a:rPr lang="en-US" dirty="0" smtClean="0"/>
              <a:t>Campaigns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Influencer </a:t>
            </a:r>
            <a:r>
              <a:rPr lang="en-US" dirty="0" smtClean="0"/>
              <a:t>Participation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/>
              <a:t>Partner Co-Marketing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352800"/>
            <a:ext cx="4725283" cy="275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9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51994"/>
            <a:ext cx="8458200" cy="857636"/>
          </a:xfrm>
        </p:spPr>
        <p:txBody>
          <a:bodyPr/>
          <a:lstStyle/>
          <a:p>
            <a:r>
              <a:rPr lang="en-US" dirty="0" smtClean="0"/>
              <a:t>Pre-Tradeshow </a:t>
            </a:r>
            <a:r>
              <a:rPr lang="en-US" dirty="0" smtClean="0"/>
              <a:t>Promotion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5" t="10201" r="34754" b="3878"/>
          <a:stretch/>
        </p:blipFill>
        <p:spPr bwMode="auto">
          <a:xfrm rot="21369080">
            <a:off x="289147" y="1031234"/>
            <a:ext cx="2754423" cy="40915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3" t="9673" r="34921" b="6563"/>
          <a:stretch/>
        </p:blipFill>
        <p:spPr bwMode="auto">
          <a:xfrm rot="281764">
            <a:off x="5973697" y="1017903"/>
            <a:ext cx="2689082" cy="39173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6" t="9656" r="34834" b="6164"/>
          <a:stretch/>
        </p:blipFill>
        <p:spPr bwMode="auto">
          <a:xfrm>
            <a:off x="3124200" y="1143000"/>
            <a:ext cx="2747403" cy="40437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4" t="28491" r="36888"/>
          <a:stretch/>
        </p:blipFill>
        <p:spPr bwMode="auto">
          <a:xfrm>
            <a:off x="1600200" y="4613515"/>
            <a:ext cx="1447800" cy="21682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 descr="Screen Shot 2015-02-03 at 12.43.31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123" y="4893116"/>
            <a:ext cx="1763498" cy="1812484"/>
          </a:xfrm>
          <a:prstGeom prst="rect">
            <a:avLst/>
          </a:prstGeom>
        </p:spPr>
      </p:pic>
      <p:pic>
        <p:nvPicPr>
          <p:cNvPr id="11" name="Picture 10" descr="Screen Shot 2015-02-03 at 12.43.40 P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944159"/>
            <a:ext cx="1751140" cy="176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3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54" y="1689806"/>
            <a:ext cx="3782746" cy="37203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51994"/>
            <a:ext cx="8458200" cy="857636"/>
          </a:xfrm>
        </p:spPr>
        <p:txBody>
          <a:bodyPr/>
          <a:lstStyle/>
          <a:p>
            <a:r>
              <a:rPr lang="en-US" dirty="0" smtClean="0"/>
              <a:t>Post-Tradeshow </a:t>
            </a:r>
            <a:r>
              <a:rPr lang="en-US" dirty="0" smtClean="0"/>
              <a:t>Promotion</a:t>
            </a:r>
            <a:endParaRPr lang="en-US" dirty="0"/>
          </a:p>
        </p:txBody>
      </p:sp>
      <p:pic>
        <p:nvPicPr>
          <p:cNvPr id="9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0" t="1169" r="19836" b="2203"/>
          <a:stretch/>
        </p:blipFill>
        <p:spPr>
          <a:xfrm rot="21361835">
            <a:off x="447869" y="1540391"/>
            <a:ext cx="3060045" cy="5115166"/>
          </a:xfrm>
          <a:ln>
            <a:solidFill>
              <a:schemeClr val="tx1"/>
            </a:solidFill>
          </a:ln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881" y="1353563"/>
            <a:ext cx="2454860" cy="2550940"/>
          </a:xfrm>
          <a:prstGeom prst="rect">
            <a:avLst/>
          </a:prstGeom>
        </p:spPr>
      </p:pic>
      <p:pic>
        <p:nvPicPr>
          <p:cNvPr id="11" name="Content Placeholder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341" y="4096763"/>
            <a:ext cx="2454859" cy="253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Sales </a:t>
            </a:r>
            <a:r>
              <a:rPr lang="en-US" sz="2800" dirty="0" smtClean="0"/>
              <a:t>&amp; </a:t>
            </a:r>
            <a:r>
              <a:rPr lang="en-US" sz="2800" dirty="0" smtClean="0"/>
              <a:t>Customer </a:t>
            </a:r>
            <a:r>
              <a:rPr lang="en-US" sz="2800" dirty="0" smtClean="0"/>
              <a:t>Aids</a:t>
            </a:r>
            <a:endParaRPr lang="en-US" sz="28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440635"/>
            <a:ext cx="3113981" cy="3976729"/>
          </a:xfrm>
          <a:ln>
            <a:solidFill>
              <a:schemeClr val="tx1"/>
            </a:solidFill>
          </a:ln>
        </p:spPr>
      </p:pic>
      <p:pic>
        <p:nvPicPr>
          <p:cNvPr id="9" name="Content Placeholder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22" y="2417310"/>
            <a:ext cx="2863932" cy="36953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7" t="13333" r="31395" b="4842"/>
          <a:stretch/>
        </p:blipFill>
        <p:spPr bwMode="auto">
          <a:xfrm>
            <a:off x="990600" y="1501046"/>
            <a:ext cx="2863361" cy="372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mhammer\Desktop\USB doc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41793"/>
            <a:ext cx="5157788" cy="17709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8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Resident-Focused Print Materials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830">
            <a:off x="2914959" y="1887196"/>
            <a:ext cx="1329049" cy="3168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206" y="2893988"/>
            <a:ext cx="2614794" cy="32321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3" y="1857338"/>
            <a:ext cx="2718624" cy="3992713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Customizable </a:t>
            </a:r>
            <a:r>
              <a:rPr lang="en-US" sz="1800" dirty="0" smtClean="0"/>
              <a:t>printed marketing </a:t>
            </a:r>
            <a:r>
              <a:rPr lang="en-US" sz="1800" dirty="0"/>
              <a:t>materials </a:t>
            </a:r>
            <a:r>
              <a:rPr lang="en-US" sz="1800" dirty="0" smtClean="0"/>
              <a:t>provided to property managers to help promote online payments.</a:t>
            </a:r>
          </a:p>
          <a:p>
            <a:r>
              <a:rPr lang="en-US" sz="1800" dirty="0" smtClean="0"/>
              <a:t>Inserts</a:t>
            </a:r>
            <a:endParaRPr lang="en-US" sz="1800" dirty="0" smtClean="0"/>
          </a:p>
          <a:p>
            <a:r>
              <a:rPr lang="en-US" sz="1800" dirty="0" smtClean="0"/>
              <a:t>Door </a:t>
            </a:r>
            <a:r>
              <a:rPr lang="en-US" sz="1800" dirty="0"/>
              <a:t>Hangers</a:t>
            </a:r>
          </a:p>
          <a:p>
            <a:r>
              <a:rPr lang="en-US" sz="1800" dirty="0" smtClean="0"/>
              <a:t>Inserts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2020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14" y="2849622"/>
            <a:ext cx="2729345" cy="3013271"/>
          </a:xfr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Resident-Focused </a:t>
            </a:r>
            <a:r>
              <a:rPr lang="en-US" dirty="0" smtClean="0"/>
              <a:t>Email Campaigns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654" y="1685723"/>
            <a:ext cx="2994680" cy="41654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7" y="1701981"/>
            <a:ext cx="2901263" cy="41654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12"/>
          <p:cNvSpPr txBox="1">
            <a:spLocks/>
          </p:cNvSpPr>
          <p:nvPr/>
        </p:nvSpPr>
        <p:spPr>
          <a:xfrm>
            <a:off x="6553200" y="1405719"/>
            <a:ext cx="2133600" cy="126128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/>
              <a:t>Customizable email campaign templates to promote online payments to residents.</a:t>
            </a:r>
          </a:p>
        </p:txBody>
      </p:sp>
    </p:spTree>
    <p:extLst>
      <p:ext uri="{BB962C8B-B14F-4D97-AF65-F5344CB8AC3E}">
        <p14:creationId xmlns:p14="http://schemas.microsoft.com/office/powerpoint/2010/main" val="203620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 Order Fulfillment</a:t>
            </a:r>
            <a:endParaRPr lang="en-US" dirty="0"/>
          </a:p>
        </p:txBody>
      </p:sp>
      <p:pic>
        <p:nvPicPr>
          <p:cNvPr id="10242" name="Picture 2" descr="Inline image 1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380" y="1387467"/>
            <a:ext cx="5907344" cy="471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9988" y="1681316"/>
            <a:ext cx="2764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Over 1,000 Playbooks Created per Quarter</a:t>
            </a:r>
          </a:p>
        </p:txBody>
      </p:sp>
    </p:spTree>
    <p:extLst>
      <p:ext uri="{BB962C8B-B14F-4D97-AF65-F5344CB8AC3E}">
        <p14:creationId xmlns:p14="http://schemas.microsoft.com/office/powerpoint/2010/main" val="79372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Email Campaign Fulfillment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1600"/>
            <a:ext cx="5810249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96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41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Website Performance YTD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304800" y="1280159"/>
            <a:ext cx="4785360" cy="4885857"/>
            <a:chOff x="609600" y="1280160"/>
            <a:chExt cx="4038600" cy="41234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56"/>
            <a:stretch/>
          </p:blipFill>
          <p:spPr>
            <a:xfrm>
              <a:off x="609600" y="1280160"/>
              <a:ext cx="4038600" cy="298704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6" b="18840"/>
            <a:stretch/>
          </p:blipFill>
          <p:spPr>
            <a:xfrm>
              <a:off x="609600" y="4191000"/>
              <a:ext cx="4038600" cy="1212574"/>
            </a:xfrm>
            <a:prstGeom prst="rect">
              <a:avLst/>
            </a:prstGeom>
          </p:spPr>
        </p:pic>
      </p:grpSp>
      <p:sp>
        <p:nvSpPr>
          <p:cNvPr id="6" name="Oval 5"/>
          <p:cNvSpPr/>
          <p:nvPr/>
        </p:nvSpPr>
        <p:spPr>
          <a:xfrm>
            <a:off x="2674763" y="1219201"/>
            <a:ext cx="541739" cy="4514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91548" y="1603166"/>
            <a:ext cx="4709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399</a:t>
            </a:r>
            <a:r>
              <a:rPr lang="en-US" sz="1600" dirty="0"/>
              <a:t>	</a:t>
            </a:r>
            <a:r>
              <a:rPr lang="en-US" sz="1600" dirty="0" smtClean="0"/>
              <a:t>Downloads </a:t>
            </a:r>
          </a:p>
          <a:p>
            <a:r>
              <a:rPr lang="en-US" sz="1600" i="1" dirty="0"/>
              <a:t>	</a:t>
            </a:r>
            <a:r>
              <a:rPr lang="en-US" sz="1600" i="1" dirty="0" smtClean="0"/>
              <a:t>193 PMs / 48% Conversion</a:t>
            </a:r>
          </a:p>
          <a:p>
            <a:endParaRPr lang="en-US" sz="1600" dirty="0"/>
          </a:p>
          <a:p>
            <a:r>
              <a:rPr lang="en-US" sz="1600" b="1" dirty="0" smtClean="0"/>
              <a:t>19</a:t>
            </a:r>
            <a:r>
              <a:rPr lang="en-US" sz="1600" dirty="0" smtClean="0"/>
              <a:t>	Calculator Submissions</a:t>
            </a:r>
          </a:p>
          <a:p>
            <a:pPr lvl="1"/>
            <a:r>
              <a:rPr lang="en-US" sz="1600" i="1" dirty="0" smtClean="0"/>
              <a:t>	8 Converted Leads / 42% Conversion</a:t>
            </a:r>
          </a:p>
          <a:p>
            <a:pPr lvl="1"/>
            <a:endParaRPr lang="en-US" sz="1600" dirty="0"/>
          </a:p>
          <a:p>
            <a:r>
              <a:rPr lang="en-US" sz="1600" b="1" dirty="0" smtClean="0"/>
              <a:t>230</a:t>
            </a:r>
            <a:r>
              <a:rPr lang="en-US" sz="1600" dirty="0" smtClean="0"/>
              <a:t>   	Contact Us Forms </a:t>
            </a:r>
            <a:endParaRPr lang="en-US" sz="1600" dirty="0"/>
          </a:p>
          <a:p>
            <a:r>
              <a:rPr lang="en-US" sz="1600" dirty="0" smtClean="0"/>
              <a:t>	</a:t>
            </a:r>
            <a:r>
              <a:rPr lang="en-US" sz="1600" i="1" dirty="0" smtClean="0"/>
              <a:t>107 </a:t>
            </a:r>
            <a:r>
              <a:rPr lang="en-US" sz="1600" i="1" dirty="0" err="1" smtClean="0"/>
              <a:t>Opps</a:t>
            </a:r>
            <a:r>
              <a:rPr lang="en-US" sz="1600" i="1" dirty="0" smtClean="0"/>
              <a:t> Created / 46% Conversion</a:t>
            </a:r>
          </a:p>
          <a:p>
            <a:r>
              <a:rPr lang="en-US" sz="1600" i="1" dirty="0"/>
              <a:t>	</a:t>
            </a:r>
            <a:r>
              <a:rPr lang="en-US" sz="1600" i="1" dirty="0" smtClean="0"/>
              <a:t>90,416 units added to pipeline</a:t>
            </a:r>
          </a:p>
        </p:txBody>
      </p:sp>
      <p:sp>
        <p:nvSpPr>
          <p:cNvPr id="9" name="Oval 8"/>
          <p:cNvSpPr/>
          <p:nvPr/>
        </p:nvSpPr>
        <p:spPr>
          <a:xfrm>
            <a:off x="1230127" y="3726844"/>
            <a:ext cx="1715506" cy="4514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540767" y="4593796"/>
            <a:ext cx="1715506" cy="45144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044823" y="2946145"/>
            <a:ext cx="740230" cy="156139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945632" y="2264886"/>
            <a:ext cx="1945916" cy="146195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216503" y="1603166"/>
            <a:ext cx="1675045" cy="21039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0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1994"/>
            <a:ext cx="8686800" cy="857636"/>
          </a:xfrm>
        </p:spPr>
        <p:txBody>
          <a:bodyPr/>
          <a:lstStyle/>
          <a:p>
            <a:r>
              <a:rPr lang="en-US" sz="2800" dirty="0" smtClean="0"/>
              <a:t>Branding </a:t>
            </a:r>
            <a:r>
              <a:rPr lang="en-US" sz="2800" dirty="0"/>
              <a:t>&amp; Thought </a:t>
            </a:r>
            <a:r>
              <a:rPr lang="en-US" sz="2800" dirty="0" smtClean="0"/>
              <a:t>Leadership</a:t>
            </a:r>
            <a:endParaRPr lang="en-US" sz="28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20851"/>
            <a:ext cx="8305800" cy="507994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“Share of Voice” in Market</a:t>
            </a:r>
          </a:p>
          <a:p>
            <a:pPr lvl="1"/>
            <a:r>
              <a:rPr lang="en-US" dirty="0" smtClean="0"/>
              <a:t>Google Search results</a:t>
            </a:r>
          </a:p>
          <a:p>
            <a:pPr lvl="1"/>
            <a:r>
              <a:rPr lang="en-US" dirty="0" smtClean="0"/>
              <a:t>Leadership / Expertise</a:t>
            </a:r>
          </a:p>
          <a:p>
            <a:pPr lvl="1"/>
            <a:r>
              <a:rPr lang="en-US" dirty="0" smtClean="0"/>
              <a:t>Industry Pickups (Associations, Magazines, Blogs)</a:t>
            </a:r>
          </a:p>
          <a:p>
            <a:r>
              <a:rPr lang="en-US" dirty="0" smtClean="0"/>
              <a:t>Content to share with Clients</a:t>
            </a:r>
          </a:p>
          <a:p>
            <a:pPr lvl="1"/>
            <a:r>
              <a:rPr lang="en-US" dirty="0" smtClean="0"/>
              <a:t>Drive utilization</a:t>
            </a:r>
          </a:p>
          <a:p>
            <a:pPr lvl="1"/>
            <a:r>
              <a:rPr lang="en-US" dirty="0" smtClean="0"/>
              <a:t>Develop thought leadership</a:t>
            </a:r>
          </a:p>
          <a:p>
            <a:r>
              <a:rPr lang="en-US" dirty="0" smtClean="0"/>
              <a:t>Content to share with Leads</a:t>
            </a:r>
          </a:p>
          <a:p>
            <a:pPr lvl="1"/>
            <a:r>
              <a:rPr lang="en-US" dirty="0" smtClean="0"/>
              <a:t>Share with social networks</a:t>
            </a:r>
          </a:p>
          <a:p>
            <a:pPr lvl="1"/>
            <a:r>
              <a:rPr lang="en-US" dirty="0" smtClean="0"/>
              <a:t>Mention in sales calls to support sales process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" t="24209" r="2665" b="9015"/>
          <a:stretch/>
        </p:blipFill>
        <p:spPr bwMode="auto">
          <a:xfrm>
            <a:off x="-673728" y="1502875"/>
            <a:ext cx="10503528" cy="451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1994"/>
            <a:ext cx="8915400" cy="857636"/>
          </a:xfrm>
        </p:spPr>
        <p:txBody>
          <a:bodyPr/>
          <a:lstStyle/>
          <a:p>
            <a:r>
              <a:rPr lang="en-US" dirty="0" smtClean="0"/>
              <a:t>Website Redesign</a:t>
            </a:r>
            <a:r>
              <a:rPr lang="en-US" dirty="0"/>
              <a:t>: Lead </a:t>
            </a:r>
            <a:r>
              <a:rPr lang="en-US" dirty="0" smtClean="0"/>
              <a:t>Generation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206436" y="4648200"/>
            <a:ext cx="2743200" cy="129540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5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4" t="11888" r="21835"/>
          <a:stretch/>
        </p:blipFill>
        <p:spPr bwMode="auto">
          <a:xfrm>
            <a:off x="829322" y="1217081"/>
            <a:ext cx="7400278" cy="640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1994"/>
            <a:ext cx="8915400" cy="857636"/>
          </a:xfrm>
        </p:spPr>
        <p:txBody>
          <a:bodyPr/>
          <a:lstStyle/>
          <a:p>
            <a:r>
              <a:rPr lang="en-US" dirty="0" smtClean="0"/>
              <a:t>Website </a:t>
            </a:r>
            <a:r>
              <a:rPr lang="en-US" dirty="0"/>
              <a:t>Redesign: Enhanced </a:t>
            </a:r>
            <a:r>
              <a:rPr lang="en-US" dirty="0" smtClean="0"/>
              <a:t>Blog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867400" y="2971800"/>
            <a:ext cx="2743200" cy="129540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172200" y="4343400"/>
            <a:ext cx="2438400" cy="144780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876800" y="5029200"/>
            <a:ext cx="1350034" cy="762000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1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Website Redesign: </a:t>
            </a:r>
            <a:r>
              <a:rPr lang="en-US" dirty="0" err="1" smtClean="0"/>
              <a:t>Marketo</a:t>
            </a:r>
            <a:r>
              <a:rPr lang="en-US" dirty="0" smtClean="0"/>
              <a:t> Form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644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2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Sales Campaigns</a:t>
            </a:r>
            <a:endParaRPr lang="en-US" sz="28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9" t="10666" r="31878" b="5302"/>
          <a:stretch/>
        </p:blipFill>
        <p:spPr bwMode="auto">
          <a:xfrm rot="154380">
            <a:off x="5516296" y="1487760"/>
            <a:ext cx="3529524" cy="44532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8" t="28029" r="35457" b="7303"/>
          <a:stretch/>
        </p:blipFill>
        <p:spPr bwMode="auto">
          <a:xfrm rot="21362961">
            <a:off x="258440" y="1536572"/>
            <a:ext cx="3287432" cy="37808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6" t="26879" r="33528" b="5039"/>
          <a:stretch/>
        </p:blipFill>
        <p:spPr bwMode="auto">
          <a:xfrm>
            <a:off x="3116862" y="2971800"/>
            <a:ext cx="3159072" cy="3505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8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1994"/>
            <a:ext cx="8382000" cy="857636"/>
          </a:xfrm>
        </p:spPr>
        <p:txBody>
          <a:bodyPr/>
          <a:lstStyle/>
          <a:p>
            <a:r>
              <a:rPr lang="en-US" dirty="0" smtClean="0"/>
              <a:t>Customer</a:t>
            </a:r>
            <a:r>
              <a:rPr lang="en-US" dirty="0" smtClean="0"/>
              <a:t> </a:t>
            </a:r>
            <a:r>
              <a:rPr lang="en-US" dirty="0" smtClean="0"/>
              <a:t>Campaigns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t="10276" r="32097" b="4781"/>
          <a:stretch/>
        </p:blipFill>
        <p:spPr bwMode="auto">
          <a:xfrm rot="21253470">
            <a:off x="681236" y="1536197"/>
            <a:ext cx="3590639" cy="46337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8" t="26146" r="36415" b="10245"/>
          <a:stretch/>
        </p:blipFill>
        <p:spPr bwMode="auto">
          <a:xfrm rot="211940">
            <a:off x="4816930" y="1717002"/>
            <a:ext cx="3544980" cy="45143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06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Partner </a:t>
            </a:r>
            <a:r>
              <a:rPr lang="en-US" sz="2800" dirty="0" smtClean="0"/>
              <a:t>Co-Branded Campaigns</a:t>
            </a:r>
            <a:endParaRPr lang="en-US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9" t="11561" r="31853" b="4540"/>
          <a:stretch/>
        </p:blipFill>
        <p:spPr bwMode="auto">
          <a:xfrm rot="21431324">
            <a:off x="424469" y="1388902"/>
            <a:ext cx="3934990" cy="49764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9" t="11577" r="31732" b="4780"/>
          <a:stretch/>
        </p:blipFill>
        <p:spPr bwMode="auto">
          <a:xfrm rot="212079">
            <a:off x="4670783" y="1420682"/>
            <a:ext cx="4227393" cy="52883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09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Campaigns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9" t="7800" r="23761"/>
          <a:stretch/>
        </p:blipFill>
        <p:spPr bwMode="auto">
          <a:xfrm rot="159750">
            <a:off x="3863792" y="2326501"/>
            <a:ext cx="4421215" cy="42787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371600"/>
            <a:ext cx="5671038" cy="717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6" y="1524000"/>
            <a:ext cx="1871054" cy="3200400"/>
          </a:xfrm>
          <a:prstGeom prst="rect">
            <a:avLst/>
          </a:prstGeom>
        </p:spPr>
      </p:pic>
      <p:pic>
        <p:nvPicPr>
          <p:cNvPr id="9" name="Picture 2" descr="google-app-sto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46" y="4988543"/>
            <a:ext cx="1702340" cy="51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phone-app-sto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62" y="5557376"/>
            <a:ext cx="1702340" cy="51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56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Webinars with Industry Influencers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5" t="9626" r="31731" b="4520"/>
          <a:stretch/>
        </p:blipFill>
        <p:spPr bwMode="auto">
          <a:xfrm rot="21278031">
            <a:off x="466941" y="1170878"/>
            <a:ext cx="4103289" cy="52893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5" t="9651" r="31804" b="4650"/>
          <a:stretch/>
        </p:blipFill>
        <p:spPr bwMode="auto">
          <a:xfrm rot="455321">
            <a:off x="4715346" y="1457896"/>
            <a:ext cx="3952949" cy="50963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92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Blogs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0" t="41835" r="34641" b="23930"/>
          <a:stretch/>
        </p:blipFill>
        <p:spPr bwMode="auto">
          <a:xfrm>
            <a:off x="3733800" y="3949099"/>
            <a:ext cx="5198198" cy="199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175260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Quarterly: </a:t>
            </a:r>
            <a:r>
              <a:rPr lang="en-US" dirty="0" smtClean="0"/>
              <a:t>12 </a:t>
            </a:r>
            <a:r>
              <a:rPr lang="en-US" dirty="0"/>
              <a:t>blogs written </a:t>
            </a:r>
            <a:endParaRPr lang="en-US" dirty="0" smtClean="0"/>
          </a:p>
          <a:p>
            <a:r>
              <a:rPr lang="en-US" dirty="0" smtClean="0"/>
              <a:t>by </a:t>
            </a:r>
            <a:r>
              <a:rPr lang="en-US" dirty="0"/>
              <a:t>9 different blog authors </a:t>
            </a:r>
          </a:p>
          <a:p>
            <a:endParaRPr lang="en-US" dirty="0" smtClean="0"/>
          </a:p>
          <a:p>
            <a:r>
              <a:rPr lang="en-US" dirty="0" smtClean="0"/>
              <a:t>Diverse topics:</a:t>
            </a:r>
          </a:p>
          <a:p>
            <a:r>
              <a:rPr lang="en-US" dirty="0"/>
              <a:t> </a:t>
            </a:r>
            <a:r>
              <a:rPr lang="en-US" dirty="0" smtClean="0"/>
              <a:t>        Student </a:t>
            </a:r>
            <a:r>
              <a:rPr lang="en-US" dirty="0"/>
              <a:t>Housing</a:t>
            </a:r>
          </a:p>
          <a:p>
            <a:pPr lvl="1"/>
            <a:r>
              <a:rPr lang="en-US" dirty="0" smtClean="0"/>
              <a:t>Employment/Hiring</a:t>
            </a:r>
            <a:endParaRPr lang="en-US" dirty="0"/>
          </a:p>
          <a:p>
            <a:pPr lvl="1"/>
            <a:r>
              <a:rPr lang="en-US" dirty="0"/>
              <a:t>Fair Housing Law</a:t>
            </a:r>
          </a:p>
          <a:p>
            <a:pPr lvl="1"/>
            <a:r>
              <a:rPr lang="en-US" dirty="0"/>
              <a:t>Resident/Convergent Billing</a:t>
            </a:r>
          </a:p>
          <a:p>
            <a:pPr lvl="1"/>
            <a:r>
              <a:rPr lang="en-US" dirty="0"/>
              <a:t>Resident Issues</a:t>
            </a:r>
          </a:p>
          <a:p>
            <a:pPr lvl="1"/>
            <a:r>
              <a:rPr lang="en-US" dirty="0"/>
              <a:t>Management </a:t>
            </a:r>
            <a:r>
              <a:rPr lang="en-US" dirty="0" smtClean="0"/>
              <a:t>Tips</a:t>
            </a:r>
          </a:p>
          <a:p>
            <a:pPr lvl="1"/>
            <a:r>
              <a:rPr lang="en-US" dirty="0" smtClean="0"/>
              <a:t>Retention</a:t>
            </a:r>
          </a:p>
          <a:p>
            <a:pPr lvl="1"/>
            <a:r>
              <a:rPr lang="en-US" dirty="0" smtClean="0"/>
              <a:t>Driving Payments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t="41905" r="36165" b="25578"/>
          <a:stretch/>
        </p:blipFill>
        <p:spPr bwMode="auto">
          <a:xfrm>
            <a:off x="3733801" y="1579188"/>
            <a:ext cx="5198198" cy="209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26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2923</TotalTime>
  <Words>405</Words>
  <Application>Microsoft Office PowerPoint</Application>
  <PresentationFormat>On-screen Show (4:3)</PresentationFormat>
  <Paragraphs>130</Paragraphs>
  <Slides>32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Courier New</vt:lpstr>
      <vt:lpstr>ITC Officina Sans Book</vt:lpstr>
      <vt:lpstr>Tahoma</vt:lpstr>
      <vt:lpstr>Wingdings</vt:lpstr>
      <vt:lpstr>Theme1</vt:lpstr>
      <vt:lpstr>Marketing</vt:lpstr>
      <vt:lpstr>CONTENT &amp; CAMPAIGNS</vt:lpstr>
      <vt:lpstr>Branding &amp; Thought Leadership</vt:lpstr>
      <vt:lpstr>Sales Campaigns</vt:lpstr>
      <vt:lpstr>Customer Campaigns</vt:lpstr>
      <vt:lpstr>Partner Co-Branded Campaigns</vt:lpstr>
      <vt:lpstr>Product Campaigns</vt:lpstr>
      <vt:lpstr>Webinars with Industry Influencers</vt:lpstr>
      <vt:lpstr>Blogs</vt:lpstr>
      <vt:lpstr>Downloads</vt:lpstr>
      <vt:lpstr>Press Releases</vt:lpstr>
      <vt:lpstr>Awards</vt:lpstr>
      <vt:lpstr>SOCIAL MEDIA</vt:lpstr>
      <vt:lpstr>Facebook Ranking</vt:lpstr>
      <vt:lpstr>Online Reviews</vt:lpstr>
      <vt:lpstr>Significant Facebook Ads</vt:lpstr>
      <vt:lpstr>Resident Payment Ads</vt:lpstr>
      <vt:lpstr>FIELD MARKETING</vt:lpstr>
      <vt:lpstr>70+ Tradeshows &amp; Events Annually</vt:lpstr>
      <vt:lpstr>Large Exibition Goals &amp; Results</vt:lpstr>
      <vt:lpstr>Pre-Tradeshow Promotion</vt:lpstr>
      <vt:lpstr>Post-Tradeshow Promotion</vt:lpstr>
      <vt:lpstr>Sales &amp; Customer Aids</vt:lpstr>
      <vt:lpstr>Resident-Focused Print Materials</vt:lpstr>
      <vt:lpstr>Resident-Focused Email Campaigns</vt:lpstr>
      <vt:lpstr>Print Order Fulfillment</vt:lpstr>
      <vt:lpstr>Email Campaign Fulfillment</vt:lpstr>
      <vt:lpstr>WEB DEVELOPMENT</vt:lpstr>
      <vt:lpstr>Website Performance YTD</vt:lpstr>
      <vt:lpstr>Website Redesign: Lead Generation</vt:lpstr>
      <vt:lpstr>Website Redesign: Enhanced Blog</vt:lpstr>
      <vt:lpstr>Website Redesign: Marketo Form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&amp; Product Management</dc:title>
  <dc:creator>Brendan Kane</dc:creator>
  <cp:lastModifiedBy>Justin Brown</cp:lastModifiedBy>
  <cp:revision>133</cp:revision>
  <dcterms:created xsi:type="dcterms:W3CDTF">2014-10-07T19:58:29Z</dcterms:created>
  <dcterms:modified xsi:type="dcterms:W3CDTF">2015-09-02T18:13:50Z</dcterms:modified>
</cp:coreProperties>
</file>